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72" r:id="rId3"/>
    <p:sldId id="257" r:id="rId4"/>
    <p:sldId id="258" r:id="rId5"/>
    <p:sldId id="266" r:id="rId6"/>
    <p:sldId id="259" r:id="rId7"/>
    <p:sldId id="270" r:id="rId8"/>
    <p:sldId id="260" r:id="rId9"/>
    <p:sldId id="267" r:id="rId10"/>
    <p:sldId id="268" r:id="rId11"/>
    <p:sldId id="261" r:id="rId12"/>
    <p:sldId id="269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32C72-D34E-FE41-B404-95BFEDF5D26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B952C-7151-6A44-BF3E-D396E01C0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5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TLB utilization</a:t>
            </a:r>
            <a:r>
              <a:rPr lang="en-US" baseline="0" dirty="0" smtClean="0"/>
              <a:t>: with default page size and DP floats should not be less than 512 refs/miss (every double used once)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D1 cache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hit,miss</a:t>
            </a:r>
            <a:r>
              <a:rPr lang="en-US" baseline="0" dirty="0" smtClean="0"/>
              <a:t> ratio: for DP floats, ratio of 87.5% corresponds to each double being used once. Less than this is poor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D1+D2 cache </a:t>
            </a:r>
            <a:r>
              <a:rPr lang="en-US" baseline="0" dirty="0" err="1" smtClean="0"/>
              <a:t>hit,miss</a:t>
            </a:r>
            <a:r>
              <a:rPr lang="en-US" baseline="0" dirty="0" smtClean="0"/>
              <a:t> ratio: should be high. &gt; 97%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B952C-7151-6A44-BF3E-D396E01C04A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75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4050" y="1170237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normalizeH="0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4050" y="3303837"/>
            <a:ext cx="6400800" cy="62890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54050" y="3197157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epsrclogo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31" y="4858484"/>
            <a:ext cx="2616232" cy="871434"/>
          </a:xfrm>
          <a:prstGeom prst="rect">
            <a:avLst/>
          </a:prstGeom>
        </p:spPr>
      </p:pic>
      <p:pic>
        <p:nvPicPr>
          <p:cNvPr id="4" name="Picture 3" descr="nerc-long-logo-200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0" y="5019675"/>
            <a:ext cx="2540000" cy="520700"/>
          </a:xfrm>
          <a:prstGeom prst="rect">
            <a:avLst/>
          </a:prstGeom>
        </p:spPr>
      </p:pic>
      <p:pic>
        <p:nvPicPr>
          <p:cNvPr id="5" name="Picture 4" descr="CRAY-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186" y="5969000"/>
            <a:ext cx="2807791" cy="531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73132C3-466D-EB4C-A942-AD4AB1C0C7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CE7E94FF-7BF1-494A-9722-638A8AFA7F4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948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9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epcc_log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143" y="5989464"/>
            <a:ext cx="1931719" cy="627038"/>
          </a:xfrm>
          <a:prstGeom prst="rect">
            <a:avLst/>
          </a:prstGeom>
        </p:spPr>
      </p:pic>
      <p:pic>
        <p:nvPicPr>
          <p:cNvPr id="11" name="Picture 10" descr="uoe_logo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68" y="5902300"/>
            <a:ext cx="786898" cy="786898"/>
          </a:xfrm>
          <a:prstGeom prst="rect">
            <a:avLst/>
          </a:prstGeom>
        </p:spPr>
      </p:pic>
      <p:pic>
        <p:nvPicPr>
          <p:cNvPr id="8" name="Picture 7" descr="archer_logo_large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22" y="5795798"/>
            <a:ext cx="2716666" cy="893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deed.en_US" TargetMode="External"/><Relationship Id="rId3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oftware.intel.com/en-us/articles/intel-mkl-link-line-adviso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ARCHER Tips and Tricks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few notes from the CSE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12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Placement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[PE_0]: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set to 1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on nid02421,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= 000000000000000000000000000000000000000000000001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[PE_34]: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set to 1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on nid02505,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= 000000000000000000000000000000000000010000000000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[PE_33]: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set to 1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on nid02505,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= 000000000000000000000000000000000000001000000000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[PE_35]: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set to 1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on nid02505,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= 000000000000000000000000000000000000100000000000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[PE_47]: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set to 1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on nid02505, 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cpumask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 = </a:t>
            </a:r>
            <a: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  <a:t>000000000000000000000000100000000000000000000000</a:t>
            </a:r>
          </a:p>
          <a:p>
            <a:pPr marL="0" indent="0">
              <a:buNone/>
            </a:pPr>
            <a: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  <a:t>…</a:t>
            </a:r>
            <a:endParaRPr lang="en-US" sz="1700" dirty="0">
              <a:solidFill>
                <a:srgbClr val="008000"/>
              </a:solidFill>
              <a:latin typeface="Consolas"/>
              <a:cs typeface="Consola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97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Counters on 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CrayPAT</a:t>
            </a:r>
            <a:r>
              <a:rPr lang="en-US" dirty="0" smtClean="0"/>
              <a:t> allows you to monitor performance at the hardware level</a:t>
            </a:r>
          </a:p>
          <a:p>
            <a:r>
              <a:rPr lang="en-US" dirty="0" smtClean="0"/>
              <a:t>Specify set of performance counters using the PAT_RT_PERFCTR environment variable in script that is running instrumented code: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PAT_RT_PERFCTR=1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(Group = 1 shows a summary </a:t>
            </a:r>
            <a:r>
              <a:rPr lang="en-US" dirty="0"/>
              <a:t>with floating-point and cache </a:t>
            </a:r>
            <a:r>
              <a:rPr lang="en-US" dirty="0" smtClean="0"/>
              <a:t>metrics.)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373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5107"/>
            <a:ext cx="8229600" cy="59389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=================================================================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Total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-----------------------------------------------------------------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PERF_COUNT_HW_CACHE_L1D:ACCESS                  458227922309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PERF_COUNT_HW_CACHE_L1D:PREFETCH                  7837418131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PERF_COUNT_HW_CACHE_L1D:MISS                     25703134212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CPU_CLK_UNHALTED:THREAD_P                       884128952294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CPU_CLK_UNHALTED:REF_P                           29852948968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DTLB_LOAD_MISSES:MISS_CAUSES_A_WALK                219955467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DTLB_STORE_MISSES:MISS_CAUSES_A_WALK                54655340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L2_RQSTS:ALL_DEMAND_DATA_RD                      17968418083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L2_RQSTS:DEMAND_DATA_RD_HIT                      14820163740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User time (</a:t>
            </a:r>
            <a:r>
              <a:rPr lang="en-US" sz="1400" b="1" dirty="0" err="1">
                <a:solidFill>
                  <a:srgbClr val="008000"/>
                </a:solidFill>
                <a:latin typeface="Consolas"/>
                <a:cs typeface="Consolas"/>
              </a:rPr>
              <a:t>approx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)              304.533 </a:t>
            </a:r>
            <a:r>
              <a:rPr lang="en-US" sz="1400" b="1" dirty="0" err="1">
                <a:solidFill>
                  <a:srgbClr val="008000"/>
                </a:solidFill>
                <a:latin typeface="Consolas"/>
                <a:cs typeface="Consolas"/>
              </a:rPr>
              <a:t>secs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  822542437366 cycles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CPU_CLK                           2.962GHz                  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TLB utilization                 1790.78 refs/miss      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3.498 </a:t>
            </a:r>
            <a:r>
              <a:rPr lang="en-US" sz="1400" b="1" dirty="0" err="1">
                <a:solidFill>
                  <a:srgbClr val="008000"/>
                </a:solidFill>
                <a:latin typeface="Consolas"/>
                <a:cs typeface="Consolas"/>
              </a:rPr>
              <a:t>avg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uses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D1 cache </a:t>
            </a:r>
            <a:r>
              <a:rPr lang="en-US" sz="1400" b="1" dirty="0" err="1">
                <a:solidFill>
                  <a:srgbClr val="0000FF"/>
                </a:solidFill>
                <a:latin typeface="Consolas"/>
                <a:cs typeface="Consolas"/>
              </a:rPr>
              <a:t>hit,miss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 ratios          94.8% hits            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5.2% misses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D1 cache utilization (misses)     19.13 refs/miss      2.392 </a:t>
            </a:r>
            <a:r>
              <a:rPr lang="en-US" sz="1400" b="1" dirty="0" err="1">
                <a:solidFill>
                  <a:srgbClr val="008000"/>
                </a:solidFill>
                <a:latin typeface="Consolas"/>
                <a:cs typeface="Consolas"/>
              </a:rPr>
              <a:t>avg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hits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D2 cache </a:t>
            </a:r>
            <a:r>
              <a:rPr lang="en-US" sz="1400" b="1" dirty="0" err="1">
                <a:solidFill>
                  <a:srgbClr val="008000"/>
                </a:solidFill>
                <a:latin typeface="Consolas"/>
                <a:cs typeface="Consolas"/>
              </a:rPr>
              <a:t>hit,miss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ratio           87.8% hits           12.2% misses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D1+D2 cache </a:t>
            </a:r>
            <a:r>
              <a:rPr lang="en-US" sz="1400" b="1" dirty="0" err="1">
                <a:solidFill>
                  <a:srgbClr val="0000FF"/>
                </a:solidFill>
                <a:latin typeface="Consolas"/>
                <a:cs typeface="Consolas"/>
              </a:rPr>
              <a:t>hit,miss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 ratio        99.4% hits            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0.6% misses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D1+D2 cache utilization          156.20 refs/miss     19.525 </a:t>
            </a:r>
            <a:r>
              <a:rPr lang="en-US" sz="1400" b="1" dirty="0" err="1">
                <a:solidFill>
                  <a:srgbClr val="008000"/>
                </a:solidFill>
                <a:latin typeface="Consolas"/>
                <a:cs typeface="Consolas"/>
              </a:rPr>
              <a:t>avg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hits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latin typeface="Consolas"/>
                <a:cs typeface="Consolas"/>
              </a:rPr>
              <a:t>  D2 to D1 bandwidth             3601.274MB/sec  1149978757281 bytes</a:t>
            </a:r>
          </a:p>
        </p:txBody>
      </p:sp>
    </p:spTree>
    <p:extLst>
      <p:ext uri="{BB962C8B-B14F-4D97-AF65-F5344CB8AC3E}">
        <p14:creationId xmlns:p14="http://schemas.microsoft.com/office/powerpoint/2010/main" val="2135066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Disable Cray BLAS </a:t>
            </a:r>
            <a:r>
              <a:rPr lang="en-US" dirty="0" err="1" smtClean="0"/>
              <a:t>autotuning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debugging and use the Cray </a:t>
            </a:r>
            <a:r>
              <a:rPr lang="en-US" dirty="0" err="1" smtClean="0"/>
              <a:t>LibSci</a:t>
            </a:r>
            <a:r>
              <a:rPr lang="en-US" dirty="0" smtClean="0"/>
              <a:t> library then you may want to disable </a:t>
            </a:r>
            <a:r>
              <a:rPr lang="en-US" dirty="0" err="1" smtClean="0"/>
              <a:t>autotuning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Ensures </a:t>
            </a:r>
            <a:r>
              <a:rPr lang="en-US" dirty="0" err="1" smtClean="0"/>
              <a:t>autotuning</a:t>
            </a:r>
            <a:r>
              <a:rPr lang="en-US" dirty="0" smtClean="0"/>
              <a:t> is not causing the error.</a:t>
            </a:r>
          </a:p>
          <a:p>
            <a:r>
              <a:rPr lang="en-US" dirty="0" smtClean="0"/>
              <a:t>Add: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CRAYBLAS_AUTOTUNING_OFF=1</a:t>
            </a:r>
            <a:b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your job scripts.</a:t>
            </a:r>
          </a:p>
        </p:txBody>
      </p:sp>
    </p:spTree>
    <p:extLst>
      <p:ext uri="{BB962C8B-B14F-4D97-AF65-F5344CB8AC3E}">
        <p14:creationId xmlns:p14="http://schemas.microsoft.com/office/powerpoint/2010/main" val="986479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ATP (Abnormal Termination Processing) catches dying applications and produces a merged stack </a:t>
            </a:r>
            <a:r>
              <a:rPr lang="en-US" dirty="0" err="1" smtClean="0"/>
              <a:t>backtrace</a:t>
            </a:r>
            <a:endParaRPr lang="en-US" dirty="0" smtClean="0"/>
          </a:p>
          <a:p>
            <a:r>
              <a:rPr lang="en-US" dirty="0" smtClean="0"/>
              <a:t>Useful for getting more information on crashes</a:t>
            </a:r>
          </a:p>
          <a:p>
            <a:r>
              <a:rPr lang="en-US" dirty="0" smtClean="0"/>
              <a:t>Set: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ATP_ENABLED=1</a:t>
            </a:r>
            <a:b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 your job submission script.</a:t>
            </a:r>
          </a:p>
          <a:p>
            <a:r>
              <a:rPr lang="en-US" dirty="0" smtClean="0"/>
              <a:t>There is no need to recompile to use ATP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ATP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your program crashes, ATP will:</a:t>
            </a:r>
          </a:p>
          <a:p>
            <a:pPr lvl="1"/>
            <a:r>
              <a:rPr lang="en-US" dirty="0" smtClean="0"/>
              <a:t>Produce a stack trace of the first failing process</a:t>
            </a:r>
          </a:p>
          <a:p>
            <a:pPr lvl="1"/>
            <a:r>
              <a:rPr lang="en-US" dirty="0" smtClean="0"/>
              <a:t>Produce a </a:t>
            </a:r>
            <a:r>
              <a:rPr lang="en-US" dirty="0" err="1" smtClean="0"/>
              <a:t>visualisation</a:t>
            </a:r>
            <a:r>
              <a:rPr lang="en-US" dirty="0" smtClean="0"/>
              <a:t> of every processes stack trace</a:t>
            </a:r>
          </a:p>
          <a:p>
            <a:pPr lvl="1"/>
            <a:r>
              <a:rPr lang="en-US" dirty="0" smtClean="0"/>
              <a:t>Generate a selection of relevant core files</a:t>
            </a:r>
          </a:p>
          <a:p>
            <a:r>
              <a:rPr lang="en-US" dirty="0" err="1" smtClean="0"/>
              <a:t>Visualise</a:t>
            </a:r>
            <a:r>
              <a:rPr lang="en-US" dirty="0" smtClean="0"/>
              <a:t> the merged stack trace using </a:t>
            </a:r>
            <a:r>
              <a:rPr lang="en-US" i="1" dirty="0" err="1" smtClean="0"/>
              <a:t>statview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module add stat</a:t>
            </a:r>
            <a:b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</a:b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statview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atpMergedBT.dot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/>
            </a:r>
            <a:b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</a:br>
            <a:endParaRPr lang="en-US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r>
              <a:rPr lang="en-US" dirty="0" smtClean="0"/>
              <a:t>Very simple way to start the debugging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672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tatview</a:t>
            </a:r>
            <a:r>
              <a:rPr lang="en-US" dirty="0" smtClean="0"/>
              <a:t> (thanks to Cray)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49920"/>
            <a:ext cx="7696200" cy="471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3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Reusing this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1429"/>
            <a:ext cx="8229600" cy="343833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/>
              <a:t>This work is licensed under a Creative Commons Attribution-</a:t>
            </a:r>
            <a:r>
              <a:rPr lang="en-US" dirty="0" err="1"/>
              <a:t>NonCommercial</a:t>
            </a:r>
            <a:r>
              <a:rPr lang="en-US" dirty="0"/>
              <a:t>-</a:t>
            </a:r>
            <a:r>
              <a:rPr lang="en-US" dirty="0" err="1"/>
              <a:t>ShareAlike</a:t>
            </a:r>
            <a:r>
              <a:rPr lang="en-US" dirty="0"/>
              <a:t> 4.0 International License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http://creativecommons.org/licenses/by-nc-sa/4.0/</a:t>
            </a:r>
            <a:r>
              <a:rPr lang="en-US" dirty="0" smtClean="0">
                <a:hlinkClick r:id="rId2"/>
              </a:rPr>
              <a:t>deed.en_US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600" dirty="0" smtClean="0"/>
              <a:t>This means you are free to copy and redistribute the material and adapt and build on the material under the following terms: You must give appropriate credit, provide a link to the license and indicate if changes were made. If you adapt or build on the material you must distribute your work under the same license as the original.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1600" dirty="0" smtClean="0"/>
              <a:t>Note that this presentation contains images owned by others. Please seek their permission before reusing these images.</a:t>
            </a:r>
            <a:endParaRPr lang="en-US" sz="1600" dirty="0"/>
          </a:p>
        </p:txBody>
      </p:sp>
      <p:pic>
        <p:nvPicPr>
          <p:cNvPr id="5" name="Picture 4" descr="by-nc-s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61" y="1481799"/>
            <a:ext cx="2787729" cy="97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46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Intel MKL</a:t>
            </a:r>
          </a:p>
          <a:p>
            <a:r>
              <a:rPr lang="en-US" dirty="0" smtClean="0"/>
              <a:t>Impact of </a:t>
            </a:r>
            <a:r>
              <a:rPr lang="en-US" dirty="0" err="1" smtClean="0"/>
              <a:t>HyperThreads</a:t>
            </a:r>
            <a:endParaRPr lang="en-US" dirty="0" smtClean="0"/>
          </a:p>
          <a:p>
            <a:r>
              <a:rPr lang="en-US" dirty="0" smtClean="0"/>
              <a:t>Showing process/thread placement</a:t>
            </a:r>
          </a:p>
          <a:p>
            <a:r>
              <a:rPr lang="en-US" dirty="0" smtClean="0"/>
              <a:t>Performance analysis: hardware counters on ARCHER</a:t>
            </a:r>
          </a:p>
          <a:p>
            <a:r>
              <a:rPr lang="en-US" dirty="0" smtClean="0"/>
              <a:t>Debugging: Disabling </a:t>
            </a:r>
            <a:r>
              <a:rPr lang="en-US" dirty="0" err="1" smtClean="0"/>
              <a:t>autotuning</a:t>
            </a:r>
            <a:r>
              <a:rPr lang="en-US" dirty="0" smtClean="0"/>
              <a:t> in Cray BLAS</a:t>
            </a:r>
          </a:p>
          <a:p>
            <a:r>
              <a:rPr lang="en-US" dirty="0" smtClean="0"/>
              <a:t>Enabling and using ATP</a:t>
            </a:r>
          </a:p>
        </p:txBody>
      </p:sp>
    </p:spTree>
    <p:extLst>
      <p:ext uri="{BB962C8B-B14F-4D97-AF65-F5344CB8AC3E}">
        <p14:creationId xmlns:p14="http://schemas.microsoft.com/office/powerpoint/2010/main" val="2879975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 MKL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MKL can be used as an </a:t>
            </a:r>
            <a:r>
              <a:rPr lang="en-US" dirty="0" err="1" smtClean="0"/>
              <a:t>alterantive</a:t>
            </a:r>
            <a:r>
              <a:rPr lang="en-US" dirty="0" smtClean="0"/>
              <a:t> for </a:t>
            </a:r>
            <a:r>
              <a:rPr lang="en-US" dirty="0" err="1" smtClean="0"/>
              <a:t>LibSci</a:t>
            </a:r>
            <a:endParaRPr lang="en-US" dirty="0" smtClean="0"/>
          </a:p>
          <a:p>
            <a:pPr lvl="1"/>
            <a:r>
              <a:rPr lang="en-US" dirty="0" smtClean="0"/>
              <a:t>We have seen cases where either is better</a:t>
            </a:r>
          </a:p>
          <a:p>
            <a:pPr lvl="1"/>
            <a:r>
              <a:rPr lang="en-US" dirty="0" smtClean="0"/>
              <a:t>Worth experimenting</a:t>
            </a:r>
          </a:p>
          <a:p>
            <a:r>
              <a:rPr lang="en-US" dirty="0" smtClean="0"/>
              <a:t>Not interfaced through modules</a:t>
            </a:r>
          </a:p>
          <a:p>
            <a:r>
              <a:rPr lang="en-US" dirty="0" smtClean="0"/>
              <a:t>Linking using GNU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>
                <a:solidFill>
                  <a:srgbClr val="008000"/>
                </a:solidFill>
                <a:latin typeface="Consolas"/>
                <a:cs typeface="Consolas"/>
              </a:rPr>
              <a:t>-</a:t>
            </a:r>
            <a:r>
              <a:rPr lang="en-US" sz="1600" dirty="0">
                <a:solidFill>
                  <a:srgbClr val="008000"/>
                </a:solidFill>
                <a:latin typeface="Consolas"/>
                <a:cs typeface="Consolas"/>
              </a:rPr>
              <a:t>L$(MKLROOT)/lib/intel64/ -</a:t>
            </a:r>
            <a:r>
              <a:rPr lang="en-US" sz="1600" dirty="0" err="1">
                <a:solidFill>
                  <a:srgbClr val="008000"/>
                </a:solidFill>
                <a:latin typeface="Consolas"/>
                <a:cs typeface="Consolas"/>
              </a:rPr>
              <a:t>Wl</a:t>
            </a:r>
            <a:r>
              <a:rPr lang="en-US" sz="1600" dirty="0">
                <a:solidFill>
                  <a:srgbClr val="008000"/>
                </a:solidFill>
                <a:latin typeface="Consolas"/>
                <a:cs typeface="Consolas"/>
              </a:rPr>
              <a:t>,--start-</a:t>
            </a:r>
            <a:r>
              <a:rPr lang="en-US" sz="1600" dirty="0" smtClean="0">
                <a:solidFill>
                  <a:srgbClr val="008000"/>
                </a:solidFill>
                <a:latin typeface="Consolas"/>
                <a:cs typeface="Consolas"/>
              </a:rPr>
              <a:t>group -</a:t>
            </a:r>
            <a:r>
              <a:rPr lang="en-US" sz="1600" dirty="0" err="1">
                <a:solidFill>
                  <a:srgbClr val="008000"/>
                </a:solidFill>
                <a:latin typeface="Consolas"/>
                <a:cs typeface="Consolas"/>
              </a:rPr>
              <a:t>lmkl_gnu_thread</a:t>
            </a:r>
            <a:r>
              <a:rPr lang="en-US" sz="160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nsolas"/>
                <a:cs typeface="Consolas"/>
              </a:rPr>
              <a:t>\</a:t>
            </a:r>
            <a:br>
              <a:rPr lang="en-US" sz="1600" dirty="0" smtClean="0">
                <a:solidFill>
                  <a:srgbClr val="008000"/>
                </a:solidFill>
                <a:latin typeface="Consolas"/>
                <a:cs typeface="Consolas"/>
              </a:rPr>
            </a:br>
            <a:r>
              <a:rPr lang="en-US" sz="1600" dirty="0" smtClean="0">
                <a:solidFill>
                  <a:srgbClr val="008000"/>
                </a:solidFill>
                <a:latin typeface="Consolas"/>
                <a:cs typeface="Consolas"/>
              </a:rPr>
              <a:t>-</a:t>
            </a:r>
            <a:r>
              <a:rPr lang="en-US" sz="1600" dirty="0">
                <a:solidFill>
                  <a:srgbClr val="008000"/>
                </a:solidFill>
                <a:latin typeface="Consolas"/>
                <a:cs typeface="Consolas"/>
              </a:rPr>
              <a:t>lmkl_gf_lp64 -</a:t>
            </a:r>
            <a:r>
              <a:rPr lang="en-US" sz="1600" dirty="0" err="1">
                <a:solidFill>
                  <a:srgbClr val="008000"/>
                </a:solidFill>
                <a:latin typeface="Consolas"/>
                <a:cs typeface="Consolas"/>
              </a:rPr>
              <a:t>lmkl_core</a:t>
            </a:r>
            <a:r>
              <a:rPr lang="en-US" sz="1600" dirty="0">
                <a:solidFill>
                  <a:srgbClr val="008000"/>
                </a:solidFill>
                <a:latin typeface="Consolas"/>
                <a:cs typeface="Consolas"/>
              </a:rPr>
              <a:t> -</a:t>
            </a:r>
            <a:r>
              <a:rPr lang="en-US" sz="1600" dirty="0" err="1">
                <a:solidFill>
                  <a:srgbClr val="008000"/>
                </a:solidFill>
                <a:latin typeface="Consolas"/>
                <a:cs typeface="Consolas"/>
              </a:rPr>
              <a:t>Wl</a:t>
            </a:r>
            <a:r>
              <a:rPr lang="en-US" sz="1600" dirty="0">
                <a:solidFill>
                  <a:srgbClr val="008000"/>
                </a:solidFill>
                <a:latin typeface="Consolas"/>
                <a:cs typeface="Consolas"/>
              </a:rPr>
              <a:t>,--end-group </a:t>
            </a:r>
            <a:r>
              <a:rPr lang="en-US" sz="1600" dirty="0" smtClean="0">
                <a:solidFill>
                  <a:srgbClr val="008000"/>
                </a:solidFill>
                <a:latin typeface="Consolas"/>
                <a:cs typeface="Consolas"/>
              </a:rPr>
              <a:t>–</a:t>
            </a:r>
            <a:r>
              <a:rPr lang="en-US" sz="1600" dirty="0" err="1" smtClean="0">
                <a:solidFill>
                  <a:srgbClr val="008000"/>
                </a:solidFill>
                <a:latin typeface="Consolas"/>
                <a:cs typeface="Consolas"/>
              </a:rPr>
              <a:t>ldl</a:t>
            </a:r>
            <a:r>
              <a:rPr lang="en-US" sz="1600" dirty="0" smtClean="0">
                <a:solidFill>
                  <a:srgbClr val="008000"/>
                </a:solidFill>
                <a:latin typeface="Consolas"/>
                <a:cs typeface="Consolas"/>
              </a:rPr>
              <a:t/>
            </a:r>
            <a:br>
              <a:rPr lang="en-US" sz="1600" dirty="0" smtClean="0">
                <a:solidFill>
                  <a:srgbClr val="008000"/>
                </a:solidFill>
                <a:latin typeface="Consolas"/>
                <a:cs typeface="Consolas"/>
              </a:rPr>
            </a:br>
            <a:endParaRPr lang="en-US" sz="1600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r>
              <a:rPr lang="en-US" dirty="0" smtClean="0"/>
              <a:t>Linking using Intel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  <a:t>-L$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(MKLROOT)/lib/</a:t>
            </a:r>
            <a: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  <a:t>intel64/ -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Wl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,--start-</a:t>
            </a:r>
            <a: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  <a:t>group -lmkl_intel_lp64 \</a:t>
            </a:r>
            <a:b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</a:br>
            <a: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  <a:t>-</a:t>
            </a:r>
            <a:r>
              <a:rPr lang="en-US" sz="1700" dirty="0" err="1" smtClean="0">
                <a:solidFill>
                  <a:srgbClr val="008000"/>
                </a:solidFill>
                <a:latin typeface="Consolas"/>
                <a:cs typeface="Consolas"/>
              </a:rPr>
              <a:t>lmkl_core</a:t>
            </a:r>
            <a: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  <a:t> -</a:t>
            </a:r>
            <a:r>
              <a:rPr lang="en-US" sz="1700" dirty="0" err="1" smtClean="0">
                <a:solidFill>
                  <a:srgbClr val="008000"/>
                </a:solidFill>
                <a:latin typeface="Consolas"/>
                <a:cs typeface="Consolas"/>
              </a:rPr>
              <a:t>lmkl_sequential</a:t>
            </a:r>
            <a: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-</a:t>
            </a:r>
            <a:r>
              <a:rPr lang="en-US" sz="1700" dirty="0" err="1">
                <a:solidFill>
                  <a:srgbClr val="008000"/>
                </a:solidFill>
                <a:latin typeface="Consolas"/>
                <a:cs typeface="Consolas"/>
              </a:rPr>
              <a:t>Wl</a:t>
            </a:r>
            <a:r>
              <a:rPr lang="en-US" sz="1700" dirty="0">
                <a:solidFill>
                  <a:srgbClr val="008000"/>
                </a:solidFill>
                <a:latin typeface="Consolas"/>
                <a:cs typeface="Consolas"/>
              </a:rPr>
              <a:t>,--end-group </a:t>
            </a:r>
            <a:r>
              <a:rPr lang="en-US" sz="1700" dirty="0" smtClean="0">
                <a:solidFill>
                  <a:srgbClr val="008000"/>
                </a:solidFill>
                <a:latin typeface="Consolas"/>
                <a:cs typeface="Consolas"/>
              </a:rPr>
              <a:t>–</a:t>
            </a:r>
            <a:r>
              <a:rPr lang="en-US" sz="1700" dirty="0" err="1" smtClean="0">
                <a:solidFill>
                  <a:srgbClr val="008000"/>
                </a:solidFill>
                <a:latin typeface="Consolas"/>
                <a:cs typeface="Consolas"/>
              </a:rPr>
              <a:t>ldl</a:t>
            </a:r>
            <a:endParaRPr lang="en-US" sz="1700" dirty="0">
              <a:solidFill>
                <a:srgbClr val="008000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67457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 MKL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link line is reasonably complicated.</a:t>
            </a:r>
          </a:p>
          <a:p>
            <a:r>
              <a:rPr lang="en-US" dirty="0" smtClean="0"/>
              <a:t>Use the MKL Link </a:t>
            </a:r>
            <a:r>
              <a:rPr lang="en-US" dirty="0"/>
              <a:t>Line Advisor: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://software.intel.com/en-us/articles/intel-mkl-link-line-</a:t>
            </a:r>
            <a:r>
              <a:rPr lang="en-US" dirty="0" smtClean="0">
                <a:hlinkClick r:id="rId2"/>
              </a:rPr>
              <a:t>advisor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ARCHER select:</a:t>
            </a:r>
          </a:p>
          <a:p>
            <a:pPr lvl="1"/>
            <a:r>
              <a:rPr lang="en-US" dirty="0" smtClean="0"/>
              <a:t>Product: Intel Composer XE 2013 SP1</a:t>
            </a:r>
          </a:p>
          <a:p>
            <a:pPr lvl="1"/>
            <a:r>
              <a:rPr lang="en-US" dirty="0" smtClean="0"/>
              <a:t>OS: Linux</a:t>
            </a:r>
          </a:p>
          <a:p>
            <a:pPr lvl="1"/>
            <a:r>
              <a:rPr lang="en-US" dirty="0" smtClean="0"/>
              <a:t>Architecture: Intel(R) 64</a:t>
            </a:r>
          </a:p>
          <a:p>
            <a:pPr lvl="1"/>
            <a:r>
              <a:rPr lang="en-US" dirty="0" smtClean="0"/>
              <a:t>Linking: Static</a:t>
            </a:r>
          </a:p>
          <a:p>
            <a:pPr lvl="1"/>
            <a:r>
              <a:rPr lang="en-US" dirty="0" smtClean="0"/>
              <a:t>Interface Layer: LP64 (32-bit Integer)</a:t>
            </a:r>
          </a:p>
          <a:p>
            <a:pPr lvl="1"/>
            <a:r>
              <a:rPr lang="en-US" dirty="0" smtClean="0"/>
              <a:t>(MPI: MPICH2 if required)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630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</a:t>
            </a:r>
            <a:r>
              <a:rPr lang="en-US" dirty="0" err="1" smtClean="0"/>
              <a:t>HyperThreads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HyperThreads</a:t>
            </a:r>
            <a:r>
              <a:rPr lang="en-US" dirty="0" smtClean="0"/>
              <a:t> allow up to 2 processes/threads to run concurrently on a single physical core</a:t>
            </a:r>
          </a:p>
          <a:p>
            <a:pPr lvl="1"/>
            <a:r>
              <a:rPr lang="en-US" dirty="0" smtClean="0"/>
              <a:t>Managed in hardware so context switch is fast</a:t>
            </a:r>
          </a:p>
          <a:p>
            <a:pPr lvl="1"/>
            <a:r>
              <a:rPr lang="en-US" dirty="0" smtClean="0"/>
              <a:t>Use CPU resource while one thread is stalled</a:t>
            </a:r>
          </a:p>
          <a:p>
            <a:r>
              <a:rPr lang="en-US" dirty="0" smtClean="0"/>
              <a:t>Very program dependent</a:t>
            </a:r>
          </a:p>
          <a:p>
            <a:pPr lvl="1"/>
            <a:r>
              <a:rPr lang="en-US" dirty="0" smtClean="0"/>
              <a:t>Even a small improvement is worth it (as it is free)</a:t>
            </a:r>
          </a:p>
          <a:p>
            <a:pPr lvl="1"/>
            <a:r>
              <a:rPr lang="en-US" dirty="0" smtClean="0"/>
              <a:t>Worth testing if it is useful for your program</a:t>
            </a:r>
          </a:p>
          <a:p>
            <a:r>
              <a:rPr lang="en-US" dirty="0" err="1"/>
              <a:t>a</a:t>
            </a:r>
            <a:r>
              <a:rPr lang="en-US" dirty="0" err="1" smtClean="0"/>
              <a:t>prun</a:t>
            </a:r>
            <a:r>
              <a:rPr lang="en-US" dirty="0" smtClean="0"/>
              <a:t> syntax (2 nodes):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aprun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–j 2 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–n 96 –N 48 … </a:t>
            </a:r>
            <a:endParaRPr lang="en-US" dirty="0">
              <a:solidFill>
                <a:srgbClr val="008000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55840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Hyperthreading</a:t>
            </a:r>
            <a:r>
              <a:rPr lang="en-GB" dirty="0" smtClean="0"/>
              <a:t> example performance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4984"/>
            <a:ext cx="8229600" cy="4195598"/>
          </a:xfrm>
        </p:spPr>
        <p:txBody>
          <a:bodyPr/>
          <a:lstStyle/>
          <a:p>
            <a:r>
              <a:rPr lang="en-GB" dirty="0" smtClean="0"/>
              <a:t>XC30: Sandy Bridge (8 cores), fully populated nodes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59122" y="5170472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Effects of </a:t>
            </a:r>
            <a:r>
              <a:rPr lang="en-GB" dirty="0" smtClean="0"/>
              <a:t>Hyper-Threading </a:t>
            </a:r>
            <a:r>
              <a:rPr lang="en-GB" dirty="0"/>
              <a:t>on the NERSC workload on </a:t>
            </a:r>
            <a:r>
              <a:rPr lang="en-GB" dirty="0" smtClean="0"/>
              <a:t>Edison</a:t>
            </a:r>
          </a:p>
          <a:p>
            <a:r>
              <a:rPr lang="en-GB" dirty="0"/>
              <a:t>http://www.nersc.gov/assets/CUG13HTpaper.pdf</a:t>
            </a:r>
          </a:p>
        </p:txBody>
      </p:sp>
      <p:pic>
        <p:nvPicPr>
          <p:cNvPr id="2050" name="Picture 2" descr="http://www.nersc.gov/assets/NAMD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857" y="2514600"/>
            <a:ext cx="4583543" cy="247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724400" y="2057400"/>
            <a:ext cx="4191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NAMD</a:t>
            </a:r>
            <a:endParaRPr lang="en-GB" dirty="0"/>
          </a:p>
        </p:txBody>
      </p:sp>
      <p:pic>
        <p:nvPicPr>
          <p:cNvPr id="2052" name="Picture 4" descr="http://www.nersc.gov/assets/VASP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514600"/>
            <a:ext cx="4579787" cy="247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2057400"/>
            <a:ext cx="4191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VASP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64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Process/Thread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Process/thread placement can have a large impact on performance</a:t>
            </a:r>
          </a:p>
          <a:p>
            <a:pPr lvl="1"/>
            <a:r>
              <a:rPr lang="en-US" dirty="0" smtClean="0"/>
              <a:t>Particularly when </a:t>
            </a:r>
            <a:r>
              <a:rPr lang="en-US" dirty="0" err="1" smtClean="0"/>
              <a:t>underpopulating</a:t>
            </a:r>
            <a:r>
              <a:rPr lang="en-US" dirty="0" smtClean="0"/>
              <a:t> nodes or running mixed-mode (MPI/</a:t>
            </a:r>
            <a:r>
              <a:rPr lang="en-US" dirty="0" err="1" smtClean="0"/>
              <a:t>OpenMP</a:t>
            </a:r>
            <a:r>
              <a:rPr lang="en-US" dirty="0" smtClean="0"/>
              <a:t>) code.</a:t>
            </a:r>
          </a:p>
          <a:p>
            <a:r>
              <a:rPr lang="en-US" dirty="0" smtClean="0"/>
              <a:t>Add the following lines to your job submission script: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export MPICH_CPUMASK_DISPLAY=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1</a:t>
            </a:r>
            <a:b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</a:b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export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MPICH_RANK_REORDER_DISPLAY=1</a:t>
            </a:r>
          </a:p>
        </p:txBody>
      </p:sp>
    </p:spTree>
    <p:extLst>
      <p:ext uri="{BB962C8B-B14F-4D97-AF65-F5344CB8AC3E}">
        <p14:creationId xmlns:p14="http://schemas.microsoft.com/office/powerpoint/2010/main" val="3656819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[PE_0]: MPI rank order: Using default </a:t>
            </a:r>
            <a:r>
              <a:rPr lang="en-US" sz="1800" dirty="0" err="1">
                <a:solidFill>
                  <a:srgbClr val="008000"/>
                </a:solidFill>
                <a:latin typeface="Consolas"/>
                <a:cs typeface="Consolas"/>
              </a:rPr>
              <a:t>aprun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 rank ordering.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[PE_0]: rank 0 is on nid02421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[PE_0]: rank 1 is on nid02421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[PE_0]: rank 2 is on </a:t>
            </a:r>
            <a:r>
              <a:rPr lang="en-US" sz="1800" dirty="0" smtClean="0">
                <a:solidFill>
                  <a:srgbClr val="008000"/>
                </a:solidFill>
                <a:latin typeface="Consolas"/>
                <a:cs typeface="Consolas"/>
              </a:rPr>
              <a:t>nid02421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8000"/>
                </a:solidFill>
                <a:latin typeface="Consolas"/>
                <a:cs typeface="Consolas"/>
              </a:rPr>
              <a:t>…</a:t>
            </a:r>
            <a:endParaRPr lang="en-US" sz="1800" dirty="0">
              <a:solidFill>
                <a:srgbClr val="00800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8000"/>
                </a:solidFill>
                <a:latin typeface="Consolas"/>
                <a:cs typeface="Consolas"/>
              </a:rPr>
              <a:t>[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PE_0]: rank 24 is on nid02505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[PE_0]: rank 25 is on nid02505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[PE_0]: rank 26 is on nid02505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8000"/>
                </a:solidFill>
                <a:latin typeface="Consolas"/>
                <a:cs typeface="Consola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0540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pcc_minimal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982</Words>
  <Application>Microsoft Macintosh PowerPoint</Application>
  <PresentationFormat>On-screen Show (4:3)</PresentationFormat>
  <Paragraphs>114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epcc_minimal</vt:lpstr>
      <vt:lpstr>ARCHER Tips and Tricks</vt:lpstr>
      <vt:lpstr>Reusing this material</vt:lpstr>
      <vt:lpstr>Outline</vt:lpstr>
      <vt:lpstr>Intel MKL</vt:lpstr>
      <vt:lpstr>Intel MKL (cont.)</vt:lpstr>
      <vt:lpstr>Impact of HyperThreads</vt:lpstr>
      <vt:lpstr>Hyperthreading example performance</vt:lpstr>
      <vt:lpstr>Show Process/Thread Placement</vt:lpstr>
      <vt:lpstr>Placement (cont.)</vt:lpstr>
      <vt:lpstr>Placement (cont.)</vt:lpstr>
      <vt:lpstr>Hardware Counters on ARCHER</vt:lpstr>
      <vt:lpstr>PowerPoint Presentation</vt:lpstr>
      <vt:lpstr>Disable Cray BLAS autotuning</vt:lpstr>
      <vt:lpstr>Using ATP</vt:lpstr>
      <vt:lpstr>Using ATP (cont.)</vt:lpstr>
      <vt:lpstr>statview (thanks to Cray)</vt:lpstr>
    </vt:vector>
  </TitlesOfParts>
  <Company>EPCC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Turner</dc:creator>
  <cp:lastModifiedBy>Andrew Turner</cp:lastModifiedBy>
  <cp:revision>45</cp:revision>
  <dcterms:created xsi:type="dcterms:W3CDTF">2013-11-21T13:55:00Z</dcterms:created>
  <dcterms:modified xsi:type="dcterms:W3CDTF">2013-12-12T15:50:06Z</dcterms:modified>
</cp:coreProperties>
</file>